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9" r:id="rId2"/>
    <p:sldId id="284" r:id="rId3"/>
    <p:sldId id="277" r:id="rId4"/>
    <p:sldId id="283" r:id="rId5"/>
    <p:sldId id="289" r:id="rId6"/>
    <p:sldId id="290" r:id="rId7"/>
    <p:sldId id="291" r:id="rId8"/>
    <p:sldId id="276" r:id="rId9"/>
    <p:sldId id="292" r:id="rId10"/>
    <p:sldId id="28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AC3A"/>
    <a:srgbClr val="4FAC42"/>
    <a:srgbClr val="3AAC22"/>
    <a:srgbClr val="27AC1B"/>
    <a:srgbClr val="AC1D39"/>
    <a:srgbClr val="0E2340"/>
    <a:srgbClr val="163860"/>
    <a:srgbClr val="112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9"/>
  </p:normalViewPr>
  <p:slideViewPr>
    <p:cSldViewPr snapToGrid="0" snapToObjects="1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3B0F1-430B-4D08-8773-4A055F43C1CE}" type="datetimeFigureOut">
              <a:rPr lang="en-PH" smtClean="0"/>
              <a:pPr/>
              <a:t>27/07/2018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4F3E7-448D-4476-859D-69737F748513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229621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4F3E7-448D-4476-859D-69737F748513}" type="slidenum">
              <a:rPr lang="en-PH" smtClean="0"/>
              <a:pPr/>
              <a:t>2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530702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4F3E7-448D-4476-859D-69737F748513}" type="slidenum">
              <a:rPr lang="en-PH" smtClean="0"/>
              <a:pPr/>
              <a:t>3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530702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4F3E7-448D-4476-859D-69737F748513}" type="slidenum">
              <a:rPr lang="en-PH" smtClean="0"/>
              <a:pPr/>
              <a:t>4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530702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4F3E7-448D-4476-859D-69737F748513}" type="slidenum">
              <a:rPr lang="en-PH" smtClean="0"/>
              <a:pPr/>
              <a:t>8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530702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4F3E7-448D-4476-859D-69737F748513}" type="slidenum">
              <a:rPr lang="en-PH" smtClean="0"/>
              <a:pPr/>
              <a:t>9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530702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4F3E7-448D-4476-859D-69737F748513}" type="slidenum">
              <a:rPr lang="en-PH" smtClean="0"/>
              <a:pPr/>
              <a:t>10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530702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203825"/>
            <a:ext cx="5524500" cy="67627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5235A7-0C3B-B742-B0BC-86FC68C976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561" y="1707726"/>
            <a:ext cx="6625980" cy="1833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80A6-3AA1-124F-9EF9-DC700D2F0E5F}" type="datetimeFigureOut">
              <a:rPr lang="en-US" smtClean="0"/>
              <a:pPr/>
              <a:t>7/27/2018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35A7-0C3B-B742-B0BC-86FC68C97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80A6-3AA1-124F-9EF9-DC700D2F0E5F}" type="datetimeFigureOut">
              <a:rPr lang="en-US" smtClean="0"/>
              <a:pPr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35A7-0C3B-B742-B0BC-86FC68C97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80A6-3AA1-124F-9EF9-DC700D2F0E5F}" type="datetimeFigureOut">
              <a:rPr lang="en-US" smtClean="0"/>
              <a:pPr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35A7-0C3B-B742-B0BC-86FC68C97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47886"/>
            <a:ext cx="9144000" cy="1146629"/>
          </a:xfrm>
          <a:prstGeom prst="rect">
            <a:avLst/>
          </a:prstGeom>
          <a:solidFill>
            <a:srgbClr val="4DAC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949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3700" y="6240707"/>
            <a:ext cx="1953100" cy="5403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338138"/>
            <a:ext cx="82296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80A6-3AA1-124F-9EF9-DC700D2F0E5F}" type="datetimeFigureOut">
              <a:rPr lang="en-US" smtClean="0"/>
              <a:pPr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35A7-0C3B-B742-B0BC-86FC68C97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80A6-3AA1-124F-9EF9-DC700D2F0E5F}" type="datetimeFigureOut">
              <a:rPr lang="en-US" smtClean="0"/>
              <a:pPr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35A7-0C3B-B742-B0BC-86FC68C97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80A6-3AA1-124F-9EF9-DC700D2F0E5F}" type="datetimeFigureOut">
              <a:rPr lang="en-US" smtClean="0"/>
              <a:pPr/>
              <a:t>7/27/2018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35A7-0C3B-B742-B0BC-86FC68C97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80A6-3AA1-124F-9EF9-DC700D2F0E5F}" type="datetimeFigureOut">
              <a:rPr lang="en-US" smtClean="0"/>
              <a:pPr/>
              <a:t>7/27/2018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35A7-0C3B-B742-B0BC-86FC68C97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80A6-3AA1-124F-9EF9-DC700D2F0E5F}" type="datetimeFigureOut">
              <a:rPr lang="en-US" smtClean="0"/>
              <a:pPr/>
              <a:t>7/27/2018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35A7-0C3B-B742-B0BC-86FC68C97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80A6-3AA1-124F-9EF9-DC700D2F0E5F}" type="datetimeFigureOut">
              <a:rPr lang="en-US" smtClean="0"/>
              <a:pPr/>
              <a:t>7/27/2018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35A7-0C3B-B742-B0BC-86FC68C97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80A6-3AA1-124F-9EF9-DC700D2F0E5F}" type="datetimeFigureOut">
              <a:rPr lang="en-US" smtClean="0"/>
              <a:pPr/>
              <a:t>7/27/2018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35A7-0C3B-B742-B0BC-86FC68C97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235A7-0C3B-B742-B0BC-86FC68C97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4701728"/>
            <a:ext cx="9144000" cy="711200"/>
          </a:xfrm>
          <a:solidFill>
            <a:srgbClr val="4FAC42"/>
          </a:solidFill>
        </p:spPr>
        <p:txBody>
          <a:bodyPr>
            <a:noAutofit/>
          </a:bodyPr>
          <a:lstStyle/>
          <a:p>
            <a:r>
              <a:rPr lang="en-PH" sz="3200" b="1" dirty="0">
                <a:solidFill>
                  <a:schemeClr val="bg1"/>
                </a:solidFill>
              </a:rPr>
              <a:t>Alternative Finance for businesses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5880100"/>
            <a:ext cx="9144000" cy="676275"/>
          </a:xfrm>
        </p:spPr>
        <p:txBody>
          <a:bodyPr/>
          <a:lstStyle/>
          <a:p>
            <a:r>
              <a:rPr lang="en-PH" b="1" dirty="0">
                <a:solidFill>
                  <a:srgbClr val="112B48"/>
                </a:solidFill>
              </a:rPr>
              <a:t>www.choicebusinessloans.co.uk</a:t>
            </a:r>
          </a:p>
        </p:txBody>
      </p:sp>
    </p:spTree>
    <p:extLst>
      <p:ext uri="{BB962C8B-B14F-4D97-AF65-F5344CB8AC3E}">
        <p14:creationId xmlns:p14="http://schemas.microsoft.com/office/powerpoint/2010/main" val="2438987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32114"/>
          </a:xfrm>
        </p:spPr>
        <p:txBody>
          <a:bodyPr>
            <a:normAutofit/>
          </a:bodyPr>
          <a:lstStyle/>
          <a:p>
            <a:r>
              <a:rPr lang="en-US" sz="4000" dirty="0">
                <a:effectLst/>
              </a:rPr>
              <a:t>Summary</a:t>
            </a:r>
            <a:endParaRPr lang="en-PH" sz="4000" dirty="0">
              <a:effectLst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54743" y="1640114"/>
            <a:ext cx="7605486" cy="4281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  <a:buClr>
                <a:srgbClr val="AC1D39"/>
              </a:buClr>
              <a:buSzPct val="130000"/>
              <a:buFont typeface="Wingdings" pitchFamily="2" charset="2"/>
              <a:buChar char="§"/>
            </a:pPr>
            <a:r>
              <a:rPr lang="en-US" sz="2000" dirty="0"/>
              <a:t>Just because your bank can’t give you the funds you need, doesn’t mean it can’t be done</a:t>
            </a:r>
          </a:p>
          <a:p>
            <a:pPr>
              <a:spcAft>
                <a:spcPts val="1800"/>
              </a:spcAft>
              <a:buClr>
                <a:srgbClr val="AC1D39"/>
              </a:buClr>
              <a:buSzPct val="130000"/>
              <a:buFont typeface="Wingdings" pitchFamily="2" charset="2"/>
              <a:buChar char="§"/>
            </a:pPr>
            <a:r>
              <a:rPr lang="en-US" sz="2000" dirty="0"/>
              <a:t>Cost will be higher than banks</a:t>
            </a:r>
          </a:p>
          <a:p>
            <a:pPr>
              <a:spcAft>
                <a:spcPts val="1800"/>
              </a:spcAft>
              <a:buClr>
                <a:srgbClr val="AC1D39"/>
              </a:buClr>
              <a:buSzPct val="130000"/>
              <a:buFont typeface="Wingdings" pitchFamily="2" charset="2"/>
              <a:buChar char="§"/>
            </a:pPr>
            <a:r>
              <a:rPr lang="en-US" sz="2000" dirty="0"/>
              <a:t>Affordability – Security – Credit : one/two can be weak if the others are strong</a:t>
            </a:r>
          </a:p>
          <a:p>
            <a:pPr>
              <a:spcAft>
                <a:spcPts val="1800"/>
              </a:spcAft>
              <a:buClr>
                <a:srgbClr val="AC1D39"/>
              </a:buClr>
              <a:buSzPct val="130000"/>
              <a:buFont typeface="Wingdings" pitchFamily="2" charset="2"/>
              <a:buChar char="§"/>
            </a:pPr>
            <a:r>
              <a:rPr lang="en-US" sz="2000" dirty="0"/>
              <a:t>Speak to an expert for your options</a:t>
            </a:r>
          </a:p>
        </p:txBody>
      </p:sp>
      <p:pic>
        <p:nvPicPr>
          <p:cNvPr id="7" name="Picture 6" descr="Money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3771" y="4178267"/>
            <a:ext cx="2724194" cy="174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53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4514"/>
            <a:ext cx="9143999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effectLst/>
              </a:rPr>
              <a:t>One key message today</a:t>
            </a:r>
            <a:endParaRPr lang="en-PH" sz="4000" dirty="0">
              <a:effectLst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95567" y="2153924"/>
            <a:ext cx="7812488" cy="29198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i="1" dirty="0">
                <a:solidFill>
                  <a:srgbClr val="0E2340"/>
                </a:solidFill>
                <a:latin typeface="Calibri" pitchFamily="34" charset="0"/>
              </a:rPr>
              <a:t>Just because your bank can’t give you the finance you need,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i="1" dirty="0">
                <a:solidFill>
                  <a:srgbClr val="0E2340"/>
                </a:solidFill>
                <a:latin typeface="Calibri" pitchFamily="34" charset="0"/>
              </a:rPr>
              <a:t>it doesn’t mean you can’t get it elsewhere. There </a:t>
            </a:r>
            <a:r>
              <a:rPr lang="en-US" b="1" i="1" u="sng" dirty="0">
                <a:solidFill>
                  <a:srgbClr val="0E2340"/>
                </a:solidFill>
                <a:latin typeface="Calibri" pitchFamily="34" charset="0"/>
              </a:rPr>
              <a:t>are</a:t>
            </a:r>
            <a:r>
              <a:rPr lang="en-US" i="1" dirty="0">
                <a:solidFill>
                  <a:srgbClr val="0E2340"/>
                </a:solidFill>
                <a:latin typeface="Calibri" pitchFamily="34" charset="0"/>
              </a:rPr>
              <a:t> alternatives.</a:t>
            </a:r>
          </a:p>
        </p:txBody>
      </p:sp>
    </p:spTree>
    <p:extLst>
      <p:ext uri="{BB962C8B-B14F-4D97-AF65-F5344CB8AC3E}">
        <p14:creationId xmlns:p14="http://schemas.microsoft.com/office/powerpoint/2010/main" val="1695753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4514"/>
            <a:ext cx="9143999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effectLst/>
              </a:rPr>
              <a:t>Definition of Alternative Finance</a:t>
            </a:r>
            <a:endParaRPr lang="en-PH" sz="4000" dirty="0">
              <a:effectLst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21973" y="1947163"/>
            <a:ext cx="7462370" cy="3126637"/>
            <a:chOff x="1521973" y="2246153"/>
            <a:chExt cx="7462370" cy="3126637"/>
          </a:xfrm>
        </p:grpSpPr>
        <p:sp>
          <p:nvSpPr>
            <p:cNvPr id="5" name="Subtitle 2"/>
            <p:cNvSpPr txBox="1">
              <a:spLocks/>
            </p:cNvSpPr>
            <p:nvPr/>
          </p:nvSpPr>
          <p:spPr>
            <a:xfrm>
              <a:off x="1653789" y="2452914"/>
              <a:ext cx="5501754" cy="291987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US" i="1" dirty="0">
                  <a:solidFill>
                    <a:srgbClr val="0E2340"/>
                  </a:solidFill>
                  <a:latin typeface="Calibri" pitchFamily="34" charset="0"/>
                </a:rPr>
                <a:t>...funding not traditionally</a:t>
              </a:r>
            </a:p>
            <a:p>
              <a:pPr marL="0" indent="0" algn="ctr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US" i="1" dirty="0">
                  <a:solidFill>
                    <a:srgbClr val="0E2340"/>
                  </a:solidFill>
                  <a:latin typeface="Calibri" pitchFamily="34" charset="0"/>
                </a:rPr>
                <a:t>offered by the High Street banks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155543" y="3030983"/>
              <a:ext cx="18288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i="1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”</a:t>
              </a:r>
              <a:endParaRPr lang="en-GB" sz="96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21973" y="2246153"/>
              <a:ext cx="18288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i="1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“</a:t>
              </a:r>
              <a:endParaRPr lang="en-GB" sz="96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19249" y="3993749"/>
            <a:ext cx="7627534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NB This does not compete with High Street Banks,</a:t>
            </a:r>
          </a:p>
          <a:p>
            <a:pPr algn="ctr"/>
            <a:r>
              <a:rPr lang="en-US" sz="2800" b="1" dirty="0"/>
              <a:t>it is </a:t>
            </a:r>
            <a:r>
              <a:rPr lang="en-US" sz="2800" b="1" u="sng" dirty="0"/>
              <a:t>complementary</a:t>
            </a:r>
            <a:r>
              <a:rPr lang="en-US" sz="2800" b="1" dirty="0"/>
              <a:t> to them</a:t>
            </a:r>
          </a:p>
          <a:p>
            <a:pPr algn="ctr"/>
            <a:endParaRPr lang="en-US" sz="1200" b="1" dirty="0"/>
          </a:p>
          <a:p>
            <a:pPr algn="ctr"/>
            <a:r>
              <a:rPr lang="en-US" sz="2800" b="1" dirty="0"/>
              <a:t>Mainly about providing funds where banks </a:t>
            </a:r>
          </a:p>
          <a:p>
            <a:pPr algn="ctr"/>
            <a:r>
              <a:rPr lang="en-US" sz="2800" b="1" dirty="0"/>
              <a:t>will not or cannot </a:t>
            </a:r>
          </a:p>
        </p:txBody>
      </p:sp>
    </p:spTree>
    <p:extLst>
      <p:ext uri="{BB962C8B-B14F-4D97-AF65-F5344CB8AC3E}">
        <p14:creationId xmlns:p14="http://schemas.microsoft.com/office/powerpoint/2010/main" val="1695753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4514"/>
            <a:ext cx="9143999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effectLst/>
              </a:rPr>
              <a:t>How a bank looks at a loan request</a:t>
            </a:r>
            <a:endParaRPr lang="en-PH" sz="4000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15199" y="3634484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9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5542" y="2234100"/>
            <a:ext cx="364124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4DAC3A"/>
                </a:solidFill>
              </a:rPr>
              <a:t>Three Key Parts</a:t>
            </a:r>
            <a:r>
              <a:rPr lang="en-GB" sz="2400" b="1" dirty="0">
                <a:solidFill>
                  <a:srgbClr val="4DAC3A"/>
                </a:solidFill>
              </a:rPr>
              <a:t>:</a:t>
            </a:r>
          </a:p>
          <a:p>
            <a:endParaRPr lang="en-GB" sz="2400" b="1" dirty="0"/>
          </a:p>
          <a:p>
            <a:r>
              <a:rPr lang="en-GB" sz="2400" b="1" dirty="0"/>
              <a:t>1. Affordability</a:t>
            </a:r>
          </a:p>
          <a:p>
            <a:endParaRPr lang="en-GB" sz="2400" b="1" dirty="0"/>
          </a:p>
          <a:p>
            <a:r>
              <a:rPr lang="en-GB" sz="2400" b="1" dirty="0"/>
              <a:t>2. Credit Score</a:t>
            </a:r>
          </a:p>
          <a:p>
            <a:endParaRPr lang="en-GB" sz="2400" b="1" dirty="0"/>
          </a:p>
          <a:p>
            <a:r>
              <a:rPr lang="en-GB" sz="2400" b="1" dirty="0"/>
              <a:t>3. Security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37" y="1128486"/>
            <a:ext cx="4657005" cy="531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53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62" y="1128486"/>
            <a:ext cx="4656604" cy="531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Affordability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4389120" y="2077195"/>
            <a:ext cx="4404283" cy="1447236"/>
          </a:xfrm>
          <a:prstGeom prst="rect">
            <a:avLst/>
          </a:prstGeom>
          <a:solidFill>
            <a:srgbClr val="4DAC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14514"/>
            <a:ext cx="91439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2231769"/>
            <a:ext cx="368924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Bank</a:t>
            </a:r>
          </a:p>
          <a:p>
            <a:pPr>
              <a:buFont typeface="Arial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 Multiple years of profit required</a:t>
            </a:r>
          </a:p>
          <a:p>
            <a:pPr>
              <a:buFont typeface="Arial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 Credible forecasts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89120" y="3711462"/>
            <a:ext cx="4404283" cy="2059417"/>
          </a:xfrm>
          <a:prstGeom prst="rect">
            <a:avLst/>
          </a:prstGeom>
          <a:solidFill>
            <a:srgbClr val="4DAC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0" y="3924220"/>
            <a:ext cx="400304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Alternative lenders:</a:t>
            </a:r>
          </a:p>
          <a:p>
            <a:pPr>
              <a:buFont typeface="Arial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 More recent profitability acceptable</a:t>
            </a:r>
          </a:p>
          <a:p>
            <a:pPr>
              <a:buFont typeface="Arial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 Lower debt cover threshold to achieve</a:t>
            </a:r>
          </a:p>
          <a:p>
            <a:pPr>
              <a:buFont typeface="Arial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 Sometimes not required e.g. for Non          </a:t>
            </a:r>
          </a:p>
          <a:p>
            <a:r>
              <a:rPr lang="en-GB" sz="1600" dirty="0">
                <a:solidFill>
                  <a:schemeClr val="bg1"/>
                </a:solidFill>
              </a:rPr>
              <a:t>   Status loans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99" y="1128486"/>
            <a:ext cx="4656604" cy="5313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89120" y="2077195"/>
            <a:ext cx="4404283" cy="1447236"/>
          </a:xfrm>
          <a:prstGeom prst="rect">
            <a:avLst/>
          </a:prstGeom>
          <a:solidFill>
            <a:srgbClr val="4DAC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89120" y="4022189"/>
            <a:ext cx="4404283" cy="1437964"/>
          </a:xfrm>
          <a:prstGeom prst="rect">
            <a:avLst/>
          </a:prstGeom>
          <a:solidFill>
            <a:srgbClr val="4DAC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Credit Score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4514"/>
            <a:ext cx="91439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1999" y="4167490"/>
            <a:ext cx="425767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Alternative lenders:</a:t>
            </a:r>
          </a:p>
          <a:p>
            <a:pPr>
              <a:buFont typeface="Arial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 Willing to accept adverse credit</a:t>
            </a:r>
          </a:p>
          <a:p>
            <a:pPr>
              <a:buFont typeface="Arial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 Can accept a lot if security is strong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0" y="2261791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Bank</a:t>
            </a:r>
          </a:p>
          <a:p>
            <a:pPr>
              <a:buFont typeface="Arial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 Very clean score required</a:t>
            </a:r>
          </a:p>
          <a:p>
            <a:pPr>
              <a:buFont typeface="Arial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 Little tolerance for indiscretions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88" y="1128676"/>
            <a:ext cx="4656604" cy="5313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68962" y="1701048"/>
            <a:ext cx="4404283" cy="1759902"/>
          </a:xfrm>
          <a:prstGeom prst="rect">
            <a:avLst/>
          </a:prstGeom>
          <a:solidFill>
            <a:srgbClr val="4DAC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/>
              <a:buChar char="•"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389119" y="3655452"/>
            <a:ext cx="4404283" cy="2079474"/>
          </a:xfrm>
          <a:prstGeom prst="rect">
            <a:avLst/>
          </a:prstGeom>
          <a:solidFill>
            <a:srgbClr val="4DAC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Security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079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4514"/>
            <a:ext cx="91439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53863" y="3785476"/>
            <a:ext cx="407479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Alternative lenders:</a:t>
            </a:r>
            <a:endParaRPr lang="en-GB" sz="1600" b="1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 Will accept Personal Guarantees for up to</a:t>
            </a:r>
          </a:p>
          <a:p>
            <a:r>
              <a:rPr lang="en-GB" sz="1600" dirty="0">
                <a:solidFill>
                  <a:schemeClr val="bg1"/>
                </a:solidFill>
              </a:rPr>
              <a:t>  £500,000</a:t>
            </a:r>
          </a:p>
          <a:p>
            <a:pPr>
              <a:buFont typeface="Arial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 Can do 2</a:t>
            </a:r>
            <a:r>
              <a:rPr lang="en-GB" sz="1600" baseline="30000" dirty="0">
                <a:solidFill>
                  <a:schemeClr val="bg1"/>
                </a:solidFill>
              </a:rPr>
              <a:t>nd</a:t>
            </a:r>
            <a:r>
              <a:rPr lang="en-GB" sz="1600" dirty="0">
                <a:solidFill>
                  <a:schemeClr val="bg1"/>
                </a:solidFill>
              </a:rPr>
              <a:t>, 3</a:t>
            </a:r>
            <a:r>
              <a:rPr lang="en-GB" sz="1600" baseline="30000" dirty="0">
                <a:solidFill>
                  <a:schemeClr val="bg1"/>
                </a:solidFill>
              </a:rPr>
              <a:t>rd</a:t>
            </a:r>
            <a:r>
              <a:rPr lang="en-GB" sz="1600" dirty="0">
                <a:solidFill>
                  <a:schemeClr val="bg1"/>
                </a:solidFill>
              </a:rPr>
              <a:t> or 4</a:t>
            </a:r>
            <a:r>
              <a:rPr lang="en-GB" sz="1600" baseline="30000" dirty="0">
                <a:solidFill>
                  <a:schemeClr val="bg1"/>
                </a:solidFill>
              </a:rPr>
              <a:t>th</a:t>
            </a:r>
            <a:r>
              <a:rPr lang="en-GB" sz="1600" dirty="0">
                <a:solidFill>
                  <a:schemeClr val="bg1"/>
                </a:solidFill>
              </a:rPr>
              <a:t> charge</a:t>
            </a:r>
          </a:p>
          <a:p>
            <a:pPr>
              <a:buFont typeface="Arial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 Can secure against assets other than property</a:t>
            </a:r>
          </a:p>
          <a:p>
            <a:pPr>
              <a:buFont typeface="Arial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 Personal Guarantees sometimes not required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1999" y="1779974"/>
            <a:ext cx="407479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Bank</a:t>
            </a:r>
            <a:endParaRPr lang="en-GB" sz="1600" b="1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 Must be a charge against property for larger </a:t>
            </a:r>
          </a:p>
          <a:p>
            <a:r>
              <a:rPr lang="en-GB" sz="1600" dirty="0">
                <a:solidFill>
                  <a:schemeClr val="bg1"/>
                </a:solidFill>
              </a:rPr>
              <a:t>   loans</a:t>
            </a:r>
          </a:p>
          <a:p>
            <a:pPr>
              <a:buFont typeface="Arial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 Max LTV circa 65-70%</a:t>
            </a:r>
          </a:p>
          <a:p>
            <a:pPr>
              <a:buFont typeface="Arial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 Personal Guarantees required by default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32114"/>
          </a:xfrm>
        </p:spPr>
        <p:txBody>
          <a:bodyPr>
            <a:normAutofit/>
          </a:bodyPr>
          <a:lstStyle/>
          <a:p>
            <a:r>
              <a:rPr lang="en-US" sz="4000" dirty="0">
                <a:effectLst/>
              </a:rPr>
              <a:t>Other advantages of Alternative Finance</a:t>
            </a:r>
            <a:endParaRPr lang="en-PH" sz="4000" dirty="0">
              <a:effectLst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69256" y="1721395"/>
            <a:ext cx="7605486" cy="40088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  <a:buClr>
                <a:srgbClr val="AC1D39"/>
              </a:buClr>
              <a:buSzPct val="130000"/>
              <a:buFont typeface="Wingdings" pitchFamily="2" charset="2"/>
              <a:buChar char="§"/>
            </a:pPr>
            <a:r>
              <a:rPr lang="en-US" sz="2400" b="1" dirty="0"/>
              <a:t>Speed</a:t>
            </a:r>
          </a:p>
          <a:p>
            <a:pPr>
              <a:spcAft>
                <a:spcPts val="1800"/>
              </a:spcAft>
              <a:buClr>
                <a:srgbClr val="AC1D39"/>
              </a:buClr>
              <a:buSzPct val="130000"/>
              <a:buFont typeface="Wingdings" pitchFamily="2" charset="2"/>
              <a:buChar char="§"/>
            </a:pPr>
            <a:r>
              <a:rPr lang="en-US" sz="2400" b="1" dirty="0"/>
              <a:t>Less paperwork to complete</a:t>
            </a:r>
          </a:p>
          <a:p>
            <a:pPr>
              <a:spcAft>
                <a:spcPts val="1800"/>
              </a:spcAft>
              <a:buClr>
                <a:srgbClr val="AC1D39"/>
              </a:buClr>
              <a:buSzPct val="130000"/>
              <a:buFont typeface="Wingdings" pitchFamily="2" charset="2"/>
              <a:buChar char="§"/>
            </a:pPr>
            <a:r>
              <a:rPr lang="en-US" sz="2400" b="1" dirty="0"/>
              <a:t>Interest Only/Overdraft facilities more readily available</a:t>
            </a:r>
          </a:p>
          <a:p>
            <a:pPr>
              <a:spcAft>
                <a:spcPts val="1800"/>
              </a:spcAft>
              <a:buClr>
                <a:srgbClr val="AC1D39"/>
              </a:buClr>
              <a:buSzPct val="130000"/>
              <a:buFont typeface="Wingdings" pitchFamily="2" charset="2"/>
              <a:buChar char="§"/>
            </a:pPr>
            <a:r>
              <a:rPr lang="en-US" sz="2400" b="1" dirty="0"/>
              <a:t>Coming up with solutions banks would never consider</a:t>
            </a:r>
          </a:p>
          <a:p>
            <a:pPr lvl="1">
              <a:spcAft>
                <a:spcPts val="1800"/>
              </a:spcAft>
              <a:buClr>
                <a:srgbClr val="AC1D39"/>
              </a:buClr>
              <a:buSzPct val="130000"/>
              <a:buFont typeface="Wingdings" pitchFamily="2" charset="2"/>
              <a:buChar char="§"/>
            </a:pPr>
            <a:r>
              <a:rPr lang="en-US" sz="2000" b="1" dirty="0"/>
              <a:t>Merchant Cash Advances</a:t>
            </a:r>
          </a:p>
          <a:p>
            <a:pPr lvl="1">
              <a:spcAft>
                <a:spcPts val="1800"/>
              </a:spcAft>
              <a:buClr>
                <a:srgbClr val="AC1D39"/>
              </a:buClr>
              <a:buSzPct val="130000"/>
              <a:buFont typeface="Wingdings" pitchFamily="2" charset="2"/>
              <a:buChar char="§"/>
            </a:pPr>
            <a:r>
              <a:rPr lang="en-US" sz="2000" b="1" dirty="0"/>
              <a:t>Pension Led Business Finance</a:t>
            </a:r>
          </a:p>
          <a:p>
            <a:pPr lvl="1">
              <a:spcAft>
                <a:spcPts val="1800"/>
              </a:spcAft>
              <a:buClr>
                <a:srgbClr val="AC1D39"/>
              </a:buClr>
              <a:buSzPct val="130000"/>
              <a:buFont typeface="Wingdings" pitchFamily="2" charset="2"/>
              <a:buChar char="§"/>
            </a:pPr>
            <a:r>
              <a:rPr lang="en-US" sz="2000" b="1" dirty="0"/>
              <a:t>Flexi loans with repayments linked to turnover</a:t>
            </a:r>
          </a:p>
        </p:txBody>
      </p:sp>
    </p:spTree>
    <p:extLst>
      <p:ext uri="{BB962C8B-B14F-4D97-AF65-F5344CB8AC3E}">
        <p14:creationId xmlns:p14="http://schemas.microsoft.com/office/powerpoint/2010/main" val="1695753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32114"/>
          </a:xfrm>
        </p:spPr>
        <p:txBody>
          <a:bodyPr>
            <a:normAutofit/>
          </a:bodyPr>
          <a:lstStyle/>
          <a:p>
            <a:r>
              <a:rPr lang="en-US" sz="4000" dirty="0">
                <a:effectLst/>
              </a:rPr>
              <a:t>Types of Alternative Finance</a:t>
            </a:r>
            <a:endParaRPr lang="en-PH" sz="4000" dirty="0">
              <a:effectLst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69256" y="1721395"/>
            <a:ext cx="7605486" cy="40088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  <a:buClr>
                <a:srgbClr val="AC1D39"/>
              </a:buClr>
              <a:buSzPct val="130000"/>
              <a:buFont typeface="Wingdings" pitchFamily="2" charset="2"/>
              <a:buChar char="§"/>
            </a:pPr>
            <a:r>
              <a:rPr lang="en-US" sz="2400" b="1" dirty="0" err="1"/>
              <a:t>Crowdfunding</a:t>
            </a:r>
            <a:endParaRPr lang="en-US" sz="2400" b="1" dirty="0"/>
          </a:p>
          <a:p>
            <a:pPr>
              <a:spcAft>
                <a:spcPts val="1800"/>
              </a:spcAft>
              <a:buClr>
                <a:srgbClr val="AC1D39"/>
              </a:buClr>
              <a:buSzPct val="130000"/>
              <a:buFont typeface="Wingdings" pitchFamily="2" charset="2"/>
              <a:buChar char="§"/>
            </a:pPr>
            <a:r>
              <a:rPr lang="en-US" sz="2400" b="1" dirty="0"/>
              <a:t>Invoice Finance/Trading</a:t>
            </a:r>
          </a:p>
          <a:p>
            <a:pPr>
              <a:spcAft>
                <a:spcPts val="1800"/>
              </a:spcAft>
              <a:buClr>
                <a:srgbClr val="AC1D39"/>
              </a:buClr>
              <a:buSzPct val="130000"/>
              <a:buFont typeface="Wingdings" pitchFamily="2" charset="2"/>
              <a:buChar char="§"/>
            </a:pPr>
            <a:r>
              <a:rPr lang="en-US" sz="2400" b="1" dirty="0"/>
              <a:t>Merchant Cash Advances</a:t>
            </a:r>
          </a:p>
          <a:p>
            <a:pPr>
              <a:spcAft>
                <a:spcPts val="1800"/>
              </a:spcAft>
              <a:buClr>
                <a:srgbClr val="AC1D39"/>
              </a:buClr>
              <a:buSzPct val="130000"/>
              <a:buFont typeface="Wingdings" pitchFamily="2" charset="2"/>
              <a:buChar char="§"/>
            </a:pPr>
            <a:r>
              <a:rPr lang="en-US" sz="2400" b="1" dirty="0"/>
              <a:t>Short Term Unsecured Business Loans (STUBLs)</a:t>
            </a:r>
          </a:p>
          <a:p>
            <a:pPr>
              <a:spcAft>
                <a:spcPts val="1800"/>
              </a:spcAft>
              <a:buClr>
                <a:srgbClr val="AC1D39"/>
              </a:buClr>
              <a:buSzPct val="130000"/>
              <a:buFont typeface="Wingdings" pitchFamily="2" charset="2"/>
              <a:buChar char="§"/>
            </a:pPr>
            <a:r>
              <a:rPr lang="en-US" sz="2400" b="1" dirty="0"/>
              <a:t>Pension Led Business Finance</a:t>
            </a:r>
          </a:p>
          <a:p>
            <a:pPr>
              <a:spcAft>
                <a:spcPts val="1800"/>
              </a:spcAft>
              <a:buClr>
                <a:srgbClr val="AC1D39"/>
              </a:buClr>
              <a:buSzPct val="130000"/>
              <a:buFont typeface="Wingdings" pitchFamily="2" charset="2"/>
              <a:buChar char="§"/>
            </a:pPr>
            <a:r>
              <a:rPr lang="en-US" sz="2400" b="1" dirty="0"/>
              <a:t>Overdraft Alternatives</a:t>
            </a:r>
          </a:p>
        </p:txBody>
      </p:sp>
    </p:spTree>
    <p:extLst>
      <p:ext uri="{BB962C8B-B14F-4D97-AF65-F5344CB8AC3E}">
        <p14:creationId xmlns:p14="http://schemas.microsoft.com/office/powerpoint/2010/main" val="1695753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24803</TotalTime>
  <Words>356</Words>
  <Application>Microsoft Office PowerPoint</Application>
  <PresentationFormat>On-screen Show (4:3)</PresentationFormat>
  <Paragraphs>77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Office Theme</vt:lpstr>
      <vt:lpstr>Alternative Finance for businesses</vt:lpstr>
      <vt:lpstr>One key message today</vt:lpstr>
      <vt:lpstr>Definition of Alternative Finance</vt:lpstr>
      <vt:lpstr>How a bank looks at a loan request</vt:lpstr>
      <vt:lpstr>Affordability</vt:lpstr>
      <vt:lpstr>Credit Score</vt:lpstr>
      <vt:lpstr>Security</vt:lpstr>
      <vt:lpstr>Other advantages of Alternative Finance</vt:lpstr>
      <vt:lpstr>Types of Alternative Finance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Crowdfunding Debt finance options</dc:title>
  <dc:creator>Sean O'Farrell</dc:creator>
  <cp:lastModifiedBy>tosh new</cp:lastModifiedBy>
  <cp:revision>67</cp:revision>
  <dcterms:created xsi:type="dcterms:W3CDTF">2018-07-27T12:36:00Z</dcterms:created>
  <dcterms:modified xsi:type="dcterms:W3CDTF">2018-07-27T12:45:56Z</dcterms:modified>
</cp:coreProperties>
</file>